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>
        <p:scale>
          <a:sx n="66" d="100"/>
          <a:sy n="66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prawiedliwa-transformacja.pl/o-sprawiedliwej-transformacji/#1726ac14646e3359b" TargetMode="External"/><Relationship Id="rId7" Type="http://schemas.openxmlformats.org/officeDocument/2006/relationships/hyperlink" Target="http://sprawiedliwa-transformacja.pl/o-sprawiedliwej-transformacji/#c01fdb8e762ac4461" TargetMode="External"/><Relationship Id="rId2" Type="http://schemas.openxmlformats.org/officeDocument/2006/relationships/hyperlink" Target="http://sprawiedliwa-transformacja.pl/o-sprawiedliwej-transformacji/#62a3cec40489f368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rawiedliwa-transformacja.pl/o-sprawiedliwej-transformacji/#fddb0c33b3046c147" TargetMode="External"/><Relationship Id="rId5" Type="http://schemas.openxmlformats.org/officeDocument/2006/relationships/hyperlink" Target="http://sprawiedliwa-transformacja.pl/o-sprawiedliwej-transformacji/#0288e503b93d56685" TargetMode="External"/><Relationship Id="rId4" Type="http://schemas.openxmlformats.org/officeDocument/2006/relationships/hyperlink" Target="http://sprawiedliwa-transformacja.pl/o-sprawiedliwej-transformacji/#1e01f5d28f651bc1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667554-D780-450C-82F0-B6CC3499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3324510"/>
          </a:xfrm>
        </p:spPr>
        <p:txBody>
          <a:bodyPr>
            <a:normAutofit fontScale="90000"/>
          </a:bodyPr>
          <a:lstStyle/>
          <a:p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Europejski Zielony Ład jako mapa drogowa przekształcania gospodarki UE w gospodarkę zrównoważoną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9EB7DBD-0529-494A-AE5C-A11FF6C80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811604"/>
            <a:ext cx="8791575" cy="144619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image1.png" descr="C:\Users\USER\Downloads\image001 (1).png">
            <a:extLst>
              <a:ext uri="{FF2B5EF4-FFF2-40B4-BE49-F238E27FC236}">
                <a16:creationId xmlns:a16="http://schemas.microsoft.com/office/drawing/2014/main" id="{2C6389EB-14FB-477F-975F-CFF609C5A0B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91078" y="849714"/>
            <a:ext cx="4428878" cy="668807"/>
          </a:xfrm>
          <a:prstGeom prst="rect">
            <a:avLst/>
          </a:prstGeom>
          <a:ln/>
        </p:spPr>
      </p:pic>
      <p:pic>
        <p:nvPicPr>
          <p:cNvPr id="5" name="image2.png">
            <a:extLst>
              <a:ext uri="{FF2B5EF4-FFF2-40B4-BE49-F238E27FC236}">
                <a16:creationId xmlns:a16="http://schemas.microsoft.com/office/drawing/2014/main" id="{82AB27A4-9E81-45BE-A701-4F11560F8755}"/>
              </a:ext>
            </a:extLst>
          </p:cNvPr>
          <p:cNvPicPr/>
          <p:nvPr/>
        </p:nvPicPr>
        <p:blipFill>
          <a:blip r:embed="rId3"/>
          <a:srcRect t="8572"/>
          <a:stretch>
            <a:fillRect/>
          </a:stretch>
        </p:blipFill>
        <p:spPr>
          <a:xfrm>
            <a:off x="6735651" y="714592"/>
            <a:ext cx="5096273" cy="9239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5448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94361-9A86-4393-8261-91BC7EB4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Transformacja – punkt wyjścia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94005F-C7A6-4009-BE02-42283C182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82804"/>
            <a:ext cx="9905999" cy="435061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Realizacja unijnej strategii klimatycznej wymaga w praktyce likwidacji przemysłu wydobycia węgła w UE.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2018 r. w UE wciąż działało 208 elektrowni węglowych usytuowanych w 21 państwach członkowskich i w 103 regionach unijnych (NUTS 2). Odpowiadały one za 15% zdolności wytwarzania energii elektrycznej w Europie.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2018 r. w Europie wciąż eksploatowano 128 kopalń węgla w 12 państwach członkowskich UE i w 41 regionach unijnych (NUTS2).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Przemysł wydobywczy zapewnia 237 tys. miejsc pracy w Europie z czego 185 tys. przy wydobycia węgla. Dodatkowe 215 tys. miejsc pracy jest pośrednio zależne od działalności węglowej.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546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3E9E68-71EF-42D1-9D42-29FA5F4D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Ryzyko utraty zatrudnienia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235079-E559-4E4A-BF89-E8C4BFAA2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05802"/>
            <a:ext cx="9905999" cy="45431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 określiła w 2018 r. trzy sektory, w których </a:t>
            </a:r>
            <a:r>
              <a:rPr lang="pl-PL" sz="18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rognozuje</a:t>
            </a:r>
            <a:r>
              <a:rPr lang="pl-PL" sz="1800" b="1" u="sng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likwidację </a:t>
            </a:r>
            <a:r>
              <a:rPr lang="pl-PL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większości miejsc pracy w wyniku transformacji: 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sektor wydobycia węgla i węgla brunatnego (ok. 237 tys. zatrudnionych w UE), 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sektor górnictwa ropy naftowej (55 tys. miejsc pracy) 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sektor gazu ziemnego i wspomagającego wydobycie (46 tys. miejsc pracy w UE).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Sektorami, co do których KE spodziewa się przekształcenia to sektor: 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produkcji chemikaliów i produktów chemicznych, 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produkcji pozostałych mineralnych surowców niemetalicznych, 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produkcji metali, </a:t>
            </a:r>
          </a:p>
          <a:p>
            <a:pPr lvl="1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produkcji pojazdów silnikowych.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Łącznie w tych sektorach transformacja ma dotyczyć 19 mln miejsc pracy w UE – </a:t>
            </a:r>
            <a:r>
              <a:rPr lang="pl-PL" sz="1800" b="1" u="sng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część miejsc pracy zniknie część zostanie przekształcona.  </a:t>
            </a:r>
            <a:endParaRPr lang="pl-PL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052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1E9805-0707-4EAF-A524-B599D7F1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Skutki transformacji: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A66654-8C54-44DB-A164-2AE9B15A0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 prognozuje pozytywne</a:t>
            </a:r>
            <a:r>
              <a:rPr lang="pl-PL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skutki transformacji ekologicznej dla gospodarki i zatrudnienia.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Szacuje się możliwość utworzenia około miliona miejsc pracy w UE do 2030 r. oraz 2 mln miejsc pracy do 2050 r. – zwłaszcza średnio wykwalifikowanych, średniopłatnych miejsc pracy w budownictwie i przemyśle wytwórczym.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816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3DD4D6-B96F-4F75-965E-D355C6F0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Które Regiony UE są najbardziej zagrożone?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66A1D0-786A-49B8-9AEC-F6216331D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61423"/>
            <a:ext cx="9905999" cy="465862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Polska stoi przed największym zagrożeniem utraty miejsc pracy, następnie Niemcy, Rumunia, Bułgarii Hiszpania.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szczeblu regionalnym największy odsetek zatrudnienia znajduje się na Śląsku i w Oltenii Południowo-Zachodniej (Rumunia),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Śląsku ryzkiem utraty zatrudnienia jest do 40 tys. miejsc pracy, co stanowi niemal połowę całkowitego zatrudnienia w tym regionie.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Każdy z 3 innych regionów zlokalizowanych jest w Czechach Rumunii i Bułgarii może stracić w ramach transformacji ponad 10 tys. miejsc pracy, czyli ok. jedną trzecią całkowitego zatrudnienia w każdym z tych przypadków.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253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EF26E-0818-4573-BC18-336C5FB2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Perspektywa Śląska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870915-A661-4FA7-89AC-664572986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99924"/>
            <a:ext cx="9905999" cy="461050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terenie województwa śląskiego w górnictwie zatrudnionych jest około 75,5 tys. osób                           (KE wskazuje 78 tys., osób) w 18 kopalniach. Obecnie w likwidacji już znajduje się 14 zakładów/ruchów, w których wydobycie węgla zostało zakończone lub wkrótce się zakończy i na których KE zgodziła się na przyznanie środków w ramach pomocy publicznej.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badań Instytutu Badań Strukturalnych wynika, </a:t>
            </a:r>
            <a:r>
              <a:rPr lang="pl-PL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</a:t>
            </a: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prawie połowa górników w Polsce to osoby poniżej 39 roku życia. Dużą reprezentację stanowią osoby w wieku od 40-49 lat (33%).             90% osób zatrudnionych w górnictwie to mężczyźni, z czego wielu z nich to jedyni żywiciele rodziny.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Wyzwania związane z transformacją klimatyczną dotyczą nie tylko nie tylko górników, ale również około 200 tys. osób pracujących w gałęziach okołogórniczych.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3574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E25FB-2EF5-4641-88CF-BB1BE188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5271"/>
          </a:xfrm>
        </p:spPr>
        <p:txBody>
          <a:bodyPr/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Sprawiedliwa Transformacja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2152F7-09F6-4BBD-AACA-05CAECFFE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84421"/>
            <a:ext cx="9905999" cy="491851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l-PL" sz="55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Międzynarodowa Organizacja Pracy stworzyła model transformacji sprawiedliwej społecznie. Według wytycznych MOP sprawiedliwa transformacja to: </a:t>
            </a:r>
          </a:p>
          <a:p>
            <a:pPr marL="742950" lvl="1" indent="-285750" algn="just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pl-PL" sz="5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konieczność ochrony praw pracowników w procesie odchodzenia od paliw kopalnych, </a:t>
            </a:r>
            <a:endParaRPr lang="pl-PL" sz="5500" dirty="0">
              <a:effectLst/>
              <a:latin typeface="Cambria" panose="02040503050406030204" pitchFamily="18" charset="0"/>
              <a:ea typeface="Cambria" panose="02040503050406030204" pitchFamily="18" charset="0"/>
              <a:cs typeface="EC Square Sans Pro"/>
            </a:endParaRP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pl-PL" sz="5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szansa na nowe miejsca pracy, jakie oferuje transformacja niskoemisyjna, </a:t>
            </a: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pl-PL" sz="5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pl-PL" sz="5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zeroki, demokratyczny dialog w planowaniu tego procesu, </a:t>
            </a:r>
          </a:p>
          <a:p>
            <a:pPr marL="742950" lvl="1" indent="-28575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pl-PL" sz="55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</a:t>
            </a:r>
            <a:r>
              <a:rPr lang="pl-PL" sz="5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spieranie państw rozwijających się w ich wysiłkach transformacyjnych.</a:t>
            </a:r>
            <a:endParaRPr lang="pl-PL" sz="5500" dirty="0">
              <a:effectLst/>
              <a:latin typeface="Cambria" panose="02040503050406030204" pitchFamily="18" charset="0"/>
              <a:ea typeface="Cambria" panose="02040503050406030204" pitchFamily="18" charset="0"/>
              <a:cs typeface="EC Square Sans Pro"/>
            </a:endParaRPr>
          </a:p>
          <a:p>
            <a:pPr marL="0" indent="0" algn="just">
              <a:buNone/>
            </a:pPr>
            <a:endParaRPr lang="pl-PL" sz="55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EC Square Sans Pro"/>
            </a:endParaRPr>
          </a:p>
          <a:p>
            <a:pPr marL="0" indent="0" algn="just">
              <a:buNone/>
            </a:pPr>
            <a:r>
              <a:rPr lang="pl-PL" sz="55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Najważniejsze zasady sprawiedliwej transformacji to:</a:t>
            </a:r>
            <a:endParaRPr lang="pl-PL" sz="5500" u="sng" dirty="0">
              <a:effectLst/>
              <a:latin typeface="Cambria" panose="02040503050406030204" pitchFamily="18" charset="0"/>
              <a:ea typeface="Cambria" panose="02040503050406030204" pitchFamily="18" charset="0"/>
              <a:cs typeface="EC Square Sans Pro"/>
            </a:endParaRPr>
          </a:p>
          <a:p>
            <a:pPr marL="800100" lvl="1" indent="-342900" algn="just">
              <a:lnSpc>
                <a:spcPct val="107000"/>
              </a:lnSpc>
              <a:spcBef>
                <a:spcPts val="200"/>
              </a:spcBef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pl-PL" sz="510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Wczesne planowanie</a:t>
            </a:r>
            <a:endParaRPr lang="pl-PL" sz="5100" i="1" u="sng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Bef>
                <a:spcPts val="200"/>
              </a:spcBef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pl-PL" sz="510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Szeroki dialog społeczny</a:t>
            </a:r>
            <a:endParaRPr lang="pl-PL" sz="5100" i="1" u="sng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Bef>
                <a:spcPts val="200"/>
              </a:spcBef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pl-PL" sz="510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Wyznaczony termin odejścia od węgla</a:t>
            </a:r>
            <a:endParaRPr lang="pl-PL" sz="5100" i="1" u="sng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Bef>
                <a:spcPts val="200"/>
              </a:spcBef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pl-PL" sz="510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Środki na inwestycje</a:t>
            </a:r>
            <a:endParaRPr lang="pl-PL" sz="5100" i="1" u="sng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Bef>
                <a:spcPts val="200"/>
              </a:spcBef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pl-PL" sz="510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Nowe kwalifikacje</a:t>
            </a:r>
            <a:endParaRPr lang="pl-PL" sz="5100" i="1" u="sng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Bef>
                <a:spcPts val="200"/>
              </a:spcBef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pl-PL" sz="5100" i="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Jakość życia</a:t>
            </a:r>
            <a:endParaRPr lang="pl-PL" sz="5100" i="0" u="sng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</a:tabLst>
            </a:pPr>
            <a:endParaRPr lang="pl-PL" sz="5500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200"/>
              </a:spcBef>
              <a:buNone/>
              <a:tabLst>
                <a:tab pos="228600" algn="l"/>
              </a:tabLst>
            </a:pPr>
            <a:r>
              <a:rPr lang="pl-PL" sz="55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Dialog to, obok jasnego planu, kluczowy i nieodzowny element sprawiedliwej transformacji.</a:t>
            </a:r>
            <a:endParaRPr lang="pl-PL" sz="5500" dirty="0">
              <a:solidFill>
                <a:srgbClr val="000000"/>
              </a:solidFill>
              <a:effectLst/>
              <a:latin typeface="EC Square Sans Pro"/>
              <a:ea typeface="Calibri" panose="020F0502020204030204" pitchFamily="34" charset="0"/>
              <a:cs typeface="EC Square Sans Pro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719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47BB47-F145-4A68-9582-1CE1ECFD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58408"/>
          </a:xfrm>
        </p:spPr>
        <p:txBody>
          <a:bodyPr>
            <a:normAutofit/>
          </a:bodyPr>
          <a:lstStyle/>
          <a:p>
            <a:r>
              <a:rPr lang="pl-PL" dirty="0"/>
              <a:t>Skutki społeczne transformacji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B40034-14E4-424F-9B90-A200D9B8F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9010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pl-PL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aka będzie jakość miejsc pracy, które będą utworzone w ramach transformacji</a:t>
            </a: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tj. poziom wynagrodzeń, stabilności zatrudnienia i uzwiązkowienia i na ile, przy swoim rozproszeniu po całym krają</a:t>
            </a:r>
            <a:r>
              <a:rPr lang="pl-PL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będą realną alternatywą dla byłych pracowników i pracownic kopalń</a:t>
            </a: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związanych z regionami węglowymi, w tym przede wszystkim ze Śląskiem.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órnictwo to nie tyko miejsca pracy, ale także </a:t>
            </a:r>
            <a:r>
              <a:rPr lang="pl-PL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etos, tradycja i kulturowa tożsamość</a:t>
            </a: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dużej grupy ludzi.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Jakie będą koszty życia, utrzymania się, zmiany na rynku pracy i wpływ na społeczeństwo?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Transformacja to szansa ale musi być sprawiedliwa.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546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94D85-9F32-4B26-9498-98D3F7C9A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91031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Wpływ COVID-19 na Agendę Zielonej transformacji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0C3DBC-127B-47EF-8F05-5935073B3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ś</a:t>
            </a:r>
            <a:r>
              <a:rPr lang="pl-PL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wiecie do tej pory zachorowało 219 mln osób a zmarło 4,55 mln osób.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 UE i w Europejskim Obszarze Gospodarczym potwierdzono ponad 37 mln zachorowań i ponad 750 tys. zgonów.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Oficjalna liczba zakażonych wyniosła w Polsce na koniec sierpnia br. blisko 2,9 mln osób, a liczba ofiar śmiertelnych przekroczyła 75 tys. osób.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2504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C706AB-093F-4C14-97DE-119C2C46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Pandemia COVID-19 a PKB i płace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198A3C-E347-431C-861F-87BC835D8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9550"/>
            <a:ext cx="9905999" cy="471637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PKB Unii Europejskiej obniżył się o 6,6%.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 Polsce – po raz pierwszy od lat 1990-1991 – odnotowano spadek realnego PKB, który był o -2,7% niższy niż w 2019 r. Spadek PKB był łagodniejszy niż zakładano, a także wyraźnie płytszy niż w większości państw UE. Znacznie zmniejszyła się konsumpcja gospodarstw domowych i inwestycje.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PKB odbudowało się stosukowo szybko, w II kwartale 2021, PKB wyniósł 10,9%.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 UE wzrost PKB na 2021 r. prognozuje się na 3,7%.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Wzrost siły nabywczej wynagrodzeń w 2020 r. był najniższy od ośmiu lat. Obecnie płace rosną nieco szybciej (w lipcu w sektorze przedsiębiorstw wzrosło o 9,9%) a w I kwartale br. w gospodarce narodowej przeciętne wynagrodzenie wzrosło o 6,6%, przy </a:t>
            </a: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nflacji 5,4%.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5157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F7FDCB-C00E-475E-AFB4-592F47B3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Tarcze Antykryzysowe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59BC55-7816-4148-8FC8-AA40170FC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38425"/>
            <a:ext cx="9905999" cy="449499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 ramach Tarcz antykryzysowych do lutego 2021 r. do przedsiębiorstw trafiło ponad 187 mld zł (ok. 41,5 mld euro) a wsparciem objęto ponad 6,5 mln miejsc pracy.                       W przedsiębiorstwach zawarto około 30 tys. porozumień w sprawie warunków pracy i płacy w okresie pandemii.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Przedsiębiorcom udzielono dofinansowania do wynagrodzeń pracowników, zwrotnych i bezzwrotnych pożyczek oraz gwarancji, zwolniono ich też z obowiązku odprowadzania składek na ubezpieczenie społeczne.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Zwolnienie ze składek na ubezpieczenie społeczne oraz świadczenie postojowe kosztowało do tej pory ponad 28,6 mld zł (ok. 6,2 mld euro) a wsparcie Polskiego Funduszu Rozwoju 68,7 mld zł (ok. 15,3 mld euro). </a:t>
            </a:r>
            <a:endParaRPr lang="pl-PL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5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30B688-0301-472A-A487-7A93D1CE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Najważniejsze etapy uchwalania Europejskiego Zielonego Ładu  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92529E-C817-4BAE-B5C1-EDDC0A54B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68918"/>
            <a:ext cx="9905999" cy="4870383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grudzień 2019 r. Komisja przedstawia Europejski Zielony Ład,</a:t>
            </a:r>
            <a:r>
              <a:rPr lang="pl-PL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 którym </a:t>
            </a:r>
            <a:r>
              <a:rPr lang="pl-PL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zobowiązuje się do osiągnięcia neutralności klimatycznej do 2050 r.</a:t>
            </a:r>
            <a:endParaRPr lang="pl-PL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marzec 2020 r. Komisja proponuje „europejskie prawo o klimacie”, aby wpisać cel neutralności klimatycznej do 2050 r. do wiążącego prawodawstwa</a:t>
            </a:r>
            <a:r>
              <a:rPr lang="pl-PL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pl-PL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Komisja proponuje nowy unijny cel redukcji emisji netto o co najmniej 55 proc. do 2030 r. oraz dodanie go do europejskiego prawa o klimacie.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grudzień 2020 r. Europejscy przywódcy popierają zaproponowany przez Komisję cel redukcji emisji netto o co najmniej 55 proc. do 2030 r</a:t>
            </a:r>
            <a:r>
              <a:rPr lang="pl-PL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</a:pPr>
            <a:r>
              <a:rPr lang="pl-PL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kwiecień 2021 r. Parlament Europejski i państwa członkowskie osiągają porozumienie polityczne w sprawie europejskiego prawa o klimacie.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czerwiec 2021 r. Europejskie prawo o klimacie wchodzi w życie</a:t>
            </a:r>
            <a:endParaRPr lang="pl-PL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lipiec 2021 r. Komisja przedstawia pakiet wniosków (Fit for 55),</a:t>
            </a:r>
            <a:r>
              <a:rPr lang="pl-PL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które mają przekształcić naszą gospodarkę i umożliwić osiągnięcie naszych celów klimatycznych na 2030 r. Parlament Europejski i państwa członkowskie negocjują i przyjmują pakiet przepisów dotyczących osiągnięcia naszych celów klimatycznych na 2030 r.</a:t>
            </a:r>
          </a:p>
        </p:txBody>
      </p:sp>
    </p:spTree>
    <p:extLst>
      <p:ext uri="{BB962C8B-B14F-4D97-AF65-F5344CB8AC3E}">
        <p14:creationId xmlns:p14="http://schemas.microsoft.com/office/powerpoint/2010/main" val="53060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3E7DB3-D2ED-42CD-A737-041DA208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Finansowanie wsparcia gospodarki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ACF06F-79AE-4DAA-8DC0-D37A3B47A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99924"/>
            <a:ext cx="9905999" cy="4677877"/>
          </a:xfrm>
        </p:spPr>
        <p:txBody>
          <a:bodyPr>
            <a:normAutofit/>
          </a:bodyPr>
          <a:lstStyle/>
          <a:p>
            <a:pPr algn="just"/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Znacząco zwiększył się deficyt budżetowy, co było możliwe dzięki zawieszeniu przez UE reguł fiskalnych z Paktu Stabilności i Wzrostu.</a:t>
            </a:r>
          </a:p>
          <a:p>
            <a:pPr algn="just"/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działania antykryzysowe Polska wykorzystała również środki unijne dedykowane niwelowaniu skutkom pandemii. O ich wykorzystanie postulowały związki zawodowe. </a:t>
            </a:r>
          </a:p>
          <a:p>
            <a:pPr algn="just"/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ramach programów operacyjnych polityki spójności na lata 2014-2020 na działania niwelujące skutki pandemii przeznaczono do końca lutego 2021 r. ok. 15 mld zł                     (3,3 mld euro). </a:t>
            </a:r>
          </a:p>
          <a:p>
            <a:pPr algn="just"/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Skorzystano również z uruchomionych w ramach UE instrumentów finansowych np. SURE, który ma zmniejszyć ryzyko bezrobocia w sytuacji nadzwyczajnej.                          Polska otrzymała z SURE do lutego 2021 r. 4,28 mld euro na pokrycie kosztów krajowych systemów zmniejszonego czasu pracy.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61723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22FD5B-CC28-4B45-846F-295B45A85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Rewolucja na rynku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8DEB7B-7093-4689-956D-7BADA0C39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Praca zdalna, hybrydowa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Przyspieszenie cyfryzacji</a:t>
            </a:r>
            <a:endParaRPr lang="pl-PL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Potrzeba regulacji prawa do wyłączenia się (ang. off-line) w celu zrównoważenia jego życia zawodowego i osobistego  (ang. work life balance)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latin typeface="Cambria" panose="02040503050406030204" pitchFamily="18" charset="0"/>
                <a:cs typeface="Times New Roman" panose="02020603050405020304" pitchFamily="18" charset="0"/>
              </a:rPr>
              <a:t>Ryzyko wykluczenia cyfrowego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2207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D409E9-E809-4A5A-8663-4293B233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88901"/>
          </a:xfrm>
        </p:spPr>
        <p:txBody>
          <a:bodyPr>
            <a:normAutofit fontScale="90000"/>
          </a:bodyPr>
          <a:lstStyle/>
          <a:p>
            <a:r>
              <a:rPr lang="pl-PL" dirty="0"/>
              <a:t>Rola Związków Zawodowych </a:t>
            </a:r>
            <a:br>
              <a:rPr lang="pl-PL" dirty="0"/>
            </a:br>
            <a:r>
              <a:rPr lang="pl-PL" dirty="0"/>
              <a:t>w Pandemii COVID-19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F4AACB-C970-4D4B-BF49-8965A2272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48050"/>
            <a:ext cx="9905999" cy="460087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Tarcze antykryzysowe.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 2018 r. w związkach zawodowych było zrzeszonych około 1,6 mln członków, co stanowiło około 11% pracujących i około 19% pracowników przedsiębiorstw zatrudniających powyżej 9 osób.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Według OECD odsetek pracowników zrzeszonych w związkach zawodowych wynosi                     w Polsce 12,4%, to mniej niż średnia (16,1%).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Układami zbiorowymi pracy było objętych około 14,7% pracowników, przy średniej OECD wynoszącej 32,2%.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9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 poziomie krajowym, dialog społeczny jest w kryzysie a sami przedsiębiorcy nie chcą się zrzeszać w organizacje pracodawców, przez co związki zawodowe nie mają partnera do zawierania układów zbiorowych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98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2B2B5-8396-4A8B-AFA3-1A795664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D0F13-6ED9-4F97-9E05-2FFDD576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przygotowała: Katarzyna Pietrzak</a:t>
            </a:r>
            <a:b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l-P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pl-PL" sz="3800" dirty="0">
                <a:latin typeface="Cambria" panose="02040503050406030204" pitchFamily="18" charset="0"/>
                <a:ea typeface="Cambria" panose="02040503050406030204" pitchFamily="18" charset="0"/>
              </a:rPr>
              <a:t>przygotowała: Katarzyna Pietrzak</a:t>
            </a:r>
          </a:p>
          <a:p>
            <a:pPr marL="0" indent="0" algn="r">
              <a:buNone/>
            </a:pPr>
            <a:endParaRPr lang="pl-PL" sz="3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pl-PL" sz="3800" dirty="0">
                <a:latin typeface="Cambria" panose="02040503050406030204" pitchFamily="18" charset="0"/>
                <a:ea typeface="Cambria" panose="02040503050406030204" pitchFamily="18" charset="0"/>
              </a:rPr>
              <a:t> kontakt: pietrzak@opzz.org.pl</a:t>
            </a:r>
            <a:br>
              <a:rPr lang="pl-PL" sz="3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3800" dirty="0">
                <a:latin typeface="Cambria" panose="02040503050406030204" pitchFamily="18" charset="0"/>
                <a:ea typeface="Cambria" panose="02040503050406030204" pitchFamily="18" charset="0"/>
              </a:rPr>
              <a:t>telefon: +48 572 426 488</a:t>
            </a:r>
            <a:endParaRPr lang="pl-PL" sz="38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BA24758-8E5C-4C3F-BB1E-A44183C43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-1"/>
          <a:stretch/>
        </p:blipFill>
        <p:spPr>
          <a:xfrm>
            <a:off x="-6214" y="10"/>
            <a:ext cx="12214825" cy="3267587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pic>
        <p:nvPicPr>
          <p:cNvPr id="5" name="image1.png" descr="C:\Users\USER\Downloads\image001 (1).png">
            <a:extLst>
              <a:ext uri="{FF2B5EF4-FFF2-40B4-BE49-F238E27FC236}">
                <a16:creationId xmlns:a16="http://schemas.microsoft.com/office/drawing/2014/main" id="{89C2BC16-0118-4476-825A-96FEA49CC94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91078" y="849714"/>
            <a:ext cx="4428878" cy="668807"/>
          </a:xfrm>
          <a:prstGeom prst="rect">
            <a:avLst/>
          </a:prstGeom>
          <a:ln/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CE41A54C-A056-4F1B-BEC4-256106002A91}"/>
              </a:ext>
            </a:extLst>
          </p:cNvPr>
          <p:cNvPicPr/>
          <p:nvPr/>
        </p:nvPicPr>
        <p:blipFill>
          <a:blip r:embed="rId4"/>
          <a:srcRect t="8572"/>
          <a:stretch>
            <a:fillRect/>
          </a:stretch>
        </p:blipFill>
        <p:spPr>
          <a:xfrm>
            <a:off x="6315875" y="766249"/>
            <a:ext cx="5096273" cy="9239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7083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56AA89-0437-44C0-96A6-FC1C8DA2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3398"/>
          </a:xfrm>
        </p:spPr>
        <p:txBody>
          <a:bodyPr/>
          <a:lstStyle/>
          <a:p>
            <a:r>
              <a:rPr lang="pl-PL" dirty="0"/>
              <a:t>Cel unijnej Strategii Klimatycznej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4C3D4-D1B6-4292-BF5A-80DCEBF6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05802"/>
            <a:ext cx="9905999" cy="441799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UE zakłada, że można pogodzić dbałość o środowisko ze wzrostem gospodarczym. Wzrost gospodarczy w UE  jest na poziomie ponad 62 % od roku 1990 a spadek emisji o 24 % w tym samym okresie, co wskazuje na wyraźne oddzielenie wzrostu gospodarczego od emisji CO</a:t>
            </a:r>
            <a:r>
              <a:rPr lang="pl-PL" sz="2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pl-PL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l-PL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EC Square Sans Pro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UE odpowiada jedynie za 8% światowych emisji CO</a:t>
            </a:r>
            <a:r>
              <a:rPr lang="pl-PL" sz="2600" baseline="-25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2</a:t>
            </a:r>
            <a:r>
              <a:rPr lang="pl-PL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, uznaje swoją odpowiedzialność za większą część skumulowanych emisji.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l-PL" sz="2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Europejski Zielony Ład ma </a:t>
            </a:r>
            <a:r>
              <a:rPr lang="pl-PL" sz="2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przekształcić UE w gospodarkę sprawiedliwą, dostatnią i neutralną dla klimatu. Wdrożenie Ładu to szansa dla innowacji, inwestycji i miejsc pracy. </a:t>
            </a:r>
          </a:p>
          <a:p>
            <a:pPr marL="0" indent="0" algn="just">
              <a:buNone/>
            </a:pPr>
            <a:endParaRPr lang="pl-PL" sz="1800" dirty="0">
              <a:solidFill>
                <a:srgbClr val="000000"/>
              </a:solidFill>
              <a:effectLst/>
              <a:latin typeface="EC Square Sans Pro"/>
              <a:ea typeface="Calibri" panose="020F0502020204030204" pitchFamily="34" charset="0"/>
              <a:cs typeface="EC Square Sans Pro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306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557C57-3B76-49C7-8887-D00E714D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unijnej strategii Klimatycznej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0C5E36-46C0-4023-801C-6D5DC4B4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14239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Wdrożenie Europejskiego Zielonego Ładu ma</a:t>
            </a: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według KE przyczynić się do: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poprawy zdrowia i dobrostanu obywateli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wzrostu gospodarczego i tworzenia nowych miejsc pracy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nowych inwestycji i innowacji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rozwiązania problemu ubóstwa energetycznego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"/>
            </a:pP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ułatwienia konsumentom dokonywania wyboru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"/>
            </a:pPr>
            <a:r>
              <a:rPr lang="pl-PL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zmniejszenia zależności od importu energii i zwiększenia bezpieczeństwa dostaw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988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61892F-7EA3-47A4-968F-B6BF7AA8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06021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Założenia Europejskiego Zielonego Ładu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5D8467-55E8-48F5-95BF-9E2B0529F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40042"/>
            <a:ext cx="9905999" cy="4908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państw członkowskich UE zobowiązało się do przekształcenia                     Unii Europejskiej w pierwszy kontynent </a:t>
            </a:r>
            <a:r>
              <a:rPr lang="pl-PL" sz="20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neutralny dla klimatu</a:t>
            </a: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2050 r.  </a:t>
            </a:r>
            <a:r>
              <a:rPr lang="pl-PL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l-PL" sz="2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</a:t>
            </a:r>
            <a:r>
              <a:rPr lang="pl-PL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aspiracje czy ambicje, ale zobowiązanie prawne określone w pierwszym </a:t>
            </a:r>
            <a:r>
              <a:rPr lang="pl-PL" sz="20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europejskim prawie o klimacie</a:t>
            </a:r>
            <a:r>
              <a:rPr lang="pl-PL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</a:t>
            </a:r>
          </a:p>
          <a:p>
            <a:pPr marL="0" indent="0" algn="just">
              <a:buNone/>
            </a:pPr>
            <a:r>
              <a:rPr lang="pl-PL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praktyce państwa zobowiązały się do: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ograniczenia emisji gazów cieplarnianych o co najmniej 55 proc. do 2030 r. w stosunku do poziomów z 1990 r.  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osiągniecia redukcji emisji gazów cieplarnianych o 61% do 2030 roku w porównaniu z poziomami z 2005 r. przez sektory objęte zmienionym EU ETS.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102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0774A4-E800-412B-A0C1-BA37F2EA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Kogo dotyczy transformacja?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70F0FE-C42D-408D-8AC9-E4EAEDA6E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Sektor energetyczny, energochłonne gałęzie przemysłu, w tym rafinerie ropy naftowej, huty stali, oraz produkcja żelaza, aluminium, metali, cementu, wapna, szkła, ceramiki, masy włóknistej, papieru, tektury, kwasów i chemikaliów organicznych luzem, a także sektor lotniczy i sektor morski, sektor budowlany, sektor komunalny, przedsiębiorstwa wszystkich branż, obywatele UE (pracownicy).</a:t>
            </a:r>
          </a:p>
        </p:txBody>
      </p:sp>
    </p:spTree>
    <p:extLst>
      <p:ext uri="{BB962C8B-B14F-4D97-AF65-F5344CB8AC3E}">
        <p14:creationId xmlns:p14="http://schemas.microsoft.com/office/powerpoint/2010/main" val="167328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23986A-A3A2-4139-BD56-C7F5B9F7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Cambria" panose="02040503050406030204" pitchFamily="18" charset="0"/>
                <a:ea typeface="Cambria" panose="02040503050406030204" pitchFamily="18" charset="0"/>
              </a:rPr>
              <a:t>Finansowanie Europejskiego Zielonego Ładu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7430B2-0050-4ECC-824F-11CC96498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80674"/>
            <a:ext cx="9905999" cy="45720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</a:t>
            </a: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nijny Plan </a:t>
            </a:r>
            <a:r>
              <a:rPr lang="pl-PL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dbudowy </a:t>
            </a:r>
            <a:r>
              <a:rPr lang="pl-P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NextGenerationEU</a:t>
            </a: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którego wkład w transformację ekologiczną wynosi co najmniej 37 % jego środków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Instrument na rzecz Odbudowy i Zwiększania Odporności, w ramach którego wydatki</a:t>
            </a: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 muszą przyczyniać się do ekologicznej transformacji za pomocą środków, na które przeznaczono co najmniej 37 % środków przydzielonych na realizację tych planów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budżet UE na lata 2021–2027 - </a:t>
            </a: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30 % programów w wieloletnich ramach finansowych na lata 2021–2027 musi obejmować działania na rzecz klimatu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35% funduszy na badania naukowe i innowacje w ramach</a:t>
            </a:r>
            <a:r>
              <a:rPr lang="pl-P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„Horyzont Europa” </a:t>
            </a: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 zielone inwestycje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Fundusz </a:t>
            </a:r>
            <a:r>
              <a:rPr lang="pl-PL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pl-P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prawiedliwej Transformacji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Społeczny Fundusz Klimatyczny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589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9597D1-3ECC-45C7-826C-A414EC8C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Finansowanie Sprawiedliwej TRansformacji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A4A546-40F4-4230-8630-E59380E9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84421"/>
            <a:ext cx="9905999" cy="410678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Fundusz sprawiedliwej transformacji to</a:t>
            </a: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 kluczowe narzędzie dla zapewnienia, by transformacja na rzecz gospodarki neutralnej dla klimatu przebiegała w sposób sprawiedliwy, Wsparcie z </a:t>
            </a:r>
            <a:r>
              <a:rPr lang="pl-P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Funduszu,</a:t>
            </a: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 co najmniej </a:t>
            </a:r>
            <a:r>
              <a:rPr lang="pl-P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65–75 mld euro </a:t>
            </a: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EC Square Sans Pro"/>
              </a:rPr>
              <a:t>w latach 2021–2027 ma trafić do najbardziej potrzebujących aby pomóc w łagodzeniu społeczno-gospodarczych skutków reform.  Wymagane jest przygotowanie przez państwo Planu w celu otrzymania środków z Funduszu.</a:t>
            </a:r>
            <a:endParaRPr lang="pl-PL" sz="1800" dirty="0">
              <a:latin typeface="Cambria" panose="02040503050406030204" pitchFamily="18" charset="0"/>
              <a:ea typeface="Cambria" panose="02040503050406030204" pitchFamily="18" charset="0"/>
              <a:cs typeface="EC Square Sans Pro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Społeczny Fundusz Klimatyczny pozwoli państwom członkowskim otrzymać specjalne środki finansowe przeznaczone na wsparcie obywateli Unii najbardziej dotkniętych lub zagrożonych ubóstwem energetycznym lub ubóstwem w zakresie mobilności, aby towarzyszyły wprowadzeniu systemu handlu emisjami do sektora transportu drogowego i budynków. Społeczny Fundusz Klimatyczny zapewni </a:t>
            </a:r>
            <a:r>
              <a:rPr lang="pl-P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72,2 mld euro </a:t>
            </a: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 budżecie UE na lata 2025–2032 z nowego systemu handlu uprawnieniami do emisji.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Obecnie problem ubóstwa energetycznego dotyczy nawet 34 mln ludzi w Unii Europejskiej.</a:t>
            </a:r>
            <a:endParaRPr lang="pl-PL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EC Square Sans Pro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986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145FC0-6190-454B-A103-D2778E32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Perspektywa Polski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AB593A-CA1C-498F-AA7E-766D9348A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94046"/>
            <a:ext cx="9905999" cy="46586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/>
              <a:t>Łączne koszty transformacji energetycznej Polski wyniosą w ciągu 20 lat           900 mld zł (około 195 mld euro).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/>
              <a:t>W sektorze wytwórczym energii elektrycznej nakłady będą wynosić około 330 mld zł z czego 80% zostanie przeznaczone na moce bez emisyjne tj. OZE i energetykę jądrową.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/>
              <a:t>We wszystkich innych dziedzinach działania państwa kolejne 700 mld zł (ok. 152 mld euro) daje to w sumie 1,6 bln zł, czyli około 347 mld zł.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/>
              <a:t>Rocznie to 80 mld zł (ponad 17 mld euro) wydatków na inwestycje. </a:t>
            </a:r>
          </a:p>
        </p:txBody>
      </p:sp>
    </p:spTree>
    <p:extLst>
      <p:ext uri="{BB962C8B-B14F-4D97-AF65-F5344CB8AC3E}">
        <p14:creationId xmlns:p14="http://schemas.microsoft.com/office/powerpoint/2010/main" val="1449390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143</TotalTime>
  <Words>2192</Words>
  <Application>Microsoft Office PowerPoint</Application>
  <PresentationFormat>Panoramiczny</PresentationFormat>
  <Paragraphs>133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EC Square Sans Pro</vt:lpstr>
      <vt:lpstr>Symbol</vt:lpstr>
      <vt:lpstr>Tw Cen MT</vt:lpstr>
      <vt:lpstr>Wingdings</vt:lpstr>
      <vt:lpstr>Obwód</vt:lpstr>
      <vt:lpstr>           Europejski Zielony Ład jako mapa drogowa przekształcania gospodarki UE w gospodarkę zrównoważoną</vt:lpstr>
      <vt:lpstr>Najważniejsze etapy uchwalania Europejskiego Zielonego Ładu    </vt:lpstr>
      <vt:lpstr>Cel unijnej Strategii Klimatycznej</vt:lpstr>
      <vt:lpstr>Cel unijnej strategii Klimatycznej</vt:lpstr>
      <vt:lpstr>Założenia Europejskiego Zielonego Ładu</vt:lpstr>
      <vt:lpstr>Kogo dotyczy transformacja? </vt:lpstr>
      <vt:lpstr>Finansowanie Europejskiego Zielonego Ładu</vt:lpstr>
      <vt:lpstr>Finansowanie Sprawiedliwej TRansformacji</vt:lpstr>
      <vt:lpstr>Perspektywa Polski</vt:lpstr>
      <vt:lpstr>Transformacja – punkt wyjścia</vt:lpstr>
      <vt:lpstr>Ryzyko utraty zatrudnienia</vt:lpstr>
      <vt:lpstr>Skutki transformacji:</vt:lpstr>
      <vt:lpstr>Które Regiony UE są najbardziej zagrożone?</vt:lpstr>
      <vt:lpstr>Perspektywa Śląska</vt:lpstr>
      <vt:lpstr>Sprawiedliwa Transformacja</vt:lpstr>
      <vt:lpstr>Skutki społeczne transformacji</vt:lpstr>
      <vt:lpstr>Wpływ COVID-19 na Agendę Zielonej transformacji</vt:lpstr>
      <vt:lpstr>Pandemia COVID-19 a PKB i płace</vt:lpstr>
      <vt:lpstr>Tarcze Antykryzysowe</vt:lpstr>
      <vt:lpstr>Finansowanie wsparcia gospodarki</vt:lpstr>
      <vt:lpstr>Rewolucja na rynku pracy</vt:lpstr>
      <vt:lpstr>Rola Związków Zawodowych  w Pandemii COVID-19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Europejski Zielony Ład jako mapa drogowa przekształcania gospodarki UE w gospodarkę zrównoważoną</dc:title>
  <dc:creator>opzz2</dc:creator>
  <cp:lastModifiedBy>opzz2</cp:lastModifiedBy>
  <cp:revision>16</cp:revision>
  <dcterms:created xsi:type="dcterms:W3CDTF">2021-09-11T11:27:09Z</dcterms:created>
  <dcterms:modified xsi:type="dcterms:W3CDTF">2021-09-11T13:50:11Z</dcterms:modified>
</cp:coreProperties>
</file>